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07" r:id="rId1"/>
  </p:sldMasterIdLst>
  <p:sldIdLst>
    <p:sldId id="256" r:id="rId2"/>
    <p:sldId id="258" r:id="rId3"/>
    <p:sldId id="260" r:id="rId4"/>
    <p:sldId id="271" r:id="rId5"/>
    <p:sldId id="268" r:id="rId6"/>
    <p:sldId id="269" r:id="rId7"/>
    <p:sldId id="270" r:id="rId8"/>
    <p:sldId id="262" r:id="rId9"/>
    <p:sldId id="264" r:id="rId10"/>
    <p:sldId id="267" r:id="rId11"/>
    <p:sldId id="265" r:id="rId12"/>
    <p:sldId id="266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960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524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64677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7804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98115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4307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4311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589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3342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4416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7714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3531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9878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3811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0497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058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C911B-59E2-467F-B354-8003A2621B6E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B010D19-A1F1-4F2D-BA81-CE281D2CE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0295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8" r:id="rId1"/>
    <p:sldLayoutId id="2147484109" r:id="rId2"/>
    <p:sldLayoutId id="2147484110" r:id="rId3"/>
    <p:sldLayoutId id="2147484111" r:id="rId4"/>
    <p:sldLayoutId id="2147484112" r:id="rId5"/>
    <p:sldLayoutId id="2147484113" r:id="rId6"/>
    <p:sldLayoutId id="2147484114" r:id="rId7"/>
    <p:sldLayoutId id="2147484115" r:id="rId8"/>
    <p:sldLayoutId id="2147484116" r:id="rId9"/>
    <p:sldLayoutId id="2147484117" r:id="rId10"/>
    <p:sldLayoutId id="2147484118" r:id="rId11"/>
    <p:sldLayoutId id="2147484119" r:id="rId12"/>
    <p:sldLayoutId id="2147484120" r:id="rId13"/>
    <p:sldLayoutId id="2147484121" r:id="rId14"/>
    <p:sldLayoutId id="2147484122" r:id="rId15"/>
    <p:sldLayoutId id="21474841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20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8.png"/><Relationship Id="rId5" Type="http://schemas.microsoft.com/office/2007/relationships/media" Target="../media/media3.mp4"/><Relationship Id="rId10" Type="http://schemas.openxmlformats.org/officeDocument/2006/relationships/image" Target="../media/image17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CB486-089A-E993-FF63-A9424BBAD9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844" y="-88085"/>
            <a:ext cx="9982471" cy="2174033"/>
          </a:xfrm>
        </p:spPr>
        <p:txBody>
          <a:bodyPr/>
          <a:lstStyle/>
          <a:p>
            <a:pPr algn="ctr"/>
            <a:r>
              <a:rPr lang="en-US" sz="5200" i="1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VIBRATIONAL ANALYSIS OF SANDWICH BEAM</a:t>
            </a:r>
            <a:endParaRPr lang="en-IN" sz="5200" i="1" dirty="0">
              <a:solidFill>
                <a:schemeClr val="tx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1F67BC-4C00-ACBB-3EA4-AC0BCA1F0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56384" y="4572001"/>
            <a:ext cx="8154954" cy="1881466"/>
          </a:xfrm>
        </p:spPr>
        <p:txBody>
          <a:bodyPr>
            <a:noAutofit/>
          </a:bodyPr>
          <a:lstStyle/>
          <a:p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Presented by				   	.  </a:t>
            </a:r>
          </a:p>
          <a:p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B. Bhaskar			– 234103412</a:t>
            </a:r>
          </a:p>
          <a:p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B. Durga Prasad	– 234103413</a:t>
            </a:r>
          </a:p>
          <a:p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Aman Patel			- 234103404</a:t>
            </a:r>
            <a:endParaRPr lang="en-IN" sz="2000" b="1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60BB2E-B82D-3F9C-81AB-30A35B464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715" y="404534"/>
            <a:ext cx="1364839" cy="13693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6C56AE-0014-39CB-924F-5EC88FB22762}"/>
              </a:ext>
            </a:extLst>
          </p:cNvPr>
          <p:cNvSpPr txBox="1"/>
          <p:nvPr/>
        </p:nvSpPr>
        <p:spPr>
          <a:xfrm>
            <a:off x="2552699" y="2447925"/>
            <a:ext cx="5449745" cy="963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Mechanical Vibrations Mini Project</a:t>
            </a:r>
          </a:p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Batch - 07</a:t>
            </a:r>
            <a:endParaRPr lang="en-I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091BE3-D1BC-F7D4-0C78-3B8E38DF4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055" y="3793593"/>
            <a:ext cx="2515798" cy="265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58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7C6FC-6401-00F2-15F2-B6FE72DDD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72278"/>
            <a:ext cx="7520473" cy="4648604"/>
          </a:xfrm>
        </p:spPr>
        <p:txBody>
          <a:bodyPr/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2300" dirty="0"/>
              <a:t> 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Aerospace Application </a:t>
            </a:r>
            <a:r>
              <a:rPr lang="en-I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Sandwich applications in aircraft or Helicopters (Jaguar, Light compact Aircraft, Advanced light Helicopter) includes wings, ailerons , floor panels and storage and pressure tanks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I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Constructions – Finds Applications where light weight and Insulation type of construction is required. 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I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Damped Structures – An Increase in number of vibration problems can be controlled by using a symmetric sandwich panel with usage of sandwich beam </a:t>
            </a:r>
            <a:r>
              <a:rPr lang="en-IN" sz="2300" dirty="0"/>
              <a:t>.</a:t>
            </a:r>
            <a:endParaRPr lang="en-US" sz="2300" dirty="0"/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929FD1-1E1C-CEA8-394D-5392C3E7716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640" y="1497204"/>
            <a:ext cx="3331136" cy="3338692"/>
          </a:xfrm>
          <a:prstGeom prst="rect">
            <a:avLst/>
          </a:prstGeom>
          <a:blipFill dpi="0" rotWithShape="1">
            <a:blip r:embed="rId3">
              <a:alphaModFix/>
            </a:blip>
            <a:srcRect/>
            <a:tile tx="0" ty="0" sx="100000" sy="100000" flip="none" algn="tl"/>
          </a:blipFill>
          <a:effectLst>
            <a:outerShdw blurRad="50800" dist="50800" dir="5400000" sx="96000" sy="96000" algn="ctr" rotWithShape="0">
              <a:srgbClr val="000000"/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EBCB043-97CB-857F-607C-18C939E7F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98" y="333672"/>
            <a:ext cx="8485716" cy="738646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: 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2204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B1577-9741-6AAB-B4CA-5DA056C9D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09" y="1074739"/>
            <a:ext cx="8542866" cy="4811711"/>
          </a:xfrm>
        </p:spPr>
        <p:txBody>
          <a:bodyPr/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studying the above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comparsion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can predict the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behaviour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composite sandwich beams made of Structural steel and PVC foam and with this conclusion sandwich beams can be used to appropriate application. 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our Analysis provide valuable insights we acknowledge certain limitations such as isotropic material properties and linear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behaviour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were assumed that will affect the result accuracy so future study could explore more advanced models to capture additional complexities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55F5765-293D-3FB8-441B-12E13CEC4B6F}"/>
              </a:ext>
            </a:extLst>
          </p:cNvPr>
          <p:cNvSpPr txBox="1">
            <a:spLocks/>
          </p:cNvSpPr>
          <p:nvPr/>
        </p:nvSpPr>
        <p:spPr>
          <a:xfrm>
            <a:off x="491596" y="149887"/>
            <a:ext cx="4994803" cy="1678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800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r>
              <a:rPr lang="en-US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3167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D5D1D-691A-F3BA-EF1C-4FC467A0E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5" y="1238250"/>
            <a:ext cx="9791700" cy="4695825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Elnady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Abdelrady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(2015) Free Vibration Analysis of Sandwich Beam Structure Using Finite Element Approach. IOSR Journal of Mechanical and Civil Engineering (IOSR-JMCE). 12. PP 34-42. 10.9790/1684-12613442.										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Yash Gupta, Varghese Paul V, Ashish Jacob and Akash Mohanty (2020)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 of the core thickness on the flexural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behaviour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polymer foam sandwich structures. IOP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Publishings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N" sz="20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IN" sz="20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10.1088/2633-1357/abb0f5.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pPr algn="just">
              <a:lnSpc>
                <a:spcPct val="15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Syed Mudassir,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D.V. Ravi Shankar,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M. Manzoor Hussain (2016)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Flexural Behavior of Sandwich Composite Panels Under 4-Point Loading. International Journal of Materials Science ISSN 0973-4589 Volume 11, Number 1,pp. 47-55.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q"/>
            </a:pP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Singiresu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S. Rao (2007), Vibration of Continuous systems, Wiley Publications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4828B8-5B4F-B9F1-CD41-E34D81B2BC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3875" y="390525"/>
            <a:ext cx="8429625" cy="8477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800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r>
              <a:rPr lang="en-US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49575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EAC35-50D5-434A-6A38-376D1A3D8DFE}"/>
              </a:ext>
            </a:extLst>
          </p:cNvPr>
          <p:cNvSpPr txBox="1"/>
          <p:nvPr/>
        </p:nvSpPr>
        <p:spPr>
          <a:xfrm>
            <a:off x="3592286" y="2659223"/>
            <a:ext cx="65500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Sitka Small" pitchFamily="2" charset="0"/>
              </a:rPr>
              <a:t>THANK YOU</a:t>
            </a:r>
            <a:endParaRPr lang="en-IN" sz="6000" dirty="0">
              <a:latin typeface="Sitka Smal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029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E37E2-974A-FF56-A258-55839405D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708" y="200025"/>
            <a:ext cx="4605604" cy="761999"/>
          </a:xfrm>
        </p:spPr>
        <p:txBody>
          <a:bodyPr>
            <a:no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INTRODUCTION :</a:t>
            </a:r>
            <a:endParaRPr lang="en-IN" i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6689AC-311E-D680-C89F-7285A6435E3B}"/>
              </a:ext>
            </a:extLst>
          </p:cNvPr>
          <p:cNvSpPr txBox="1"/>
          <p:nvPr/>
        </p:nvSpPr>
        <p:spPr>
          <a:xfrm>
            <a:off x="248708" y="962023"/>
            <a:ext cx="862470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Outer </a:t>
            </a:r>
            <a:r>
              <a:rPr lang="en-US" sz="2400" dirty="0" err="1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4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ibres</a:t>
            </a:r>
            <a:r>
              <a:rPr lang="en-US" sz="24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a beam subjected to bending will carry more Bending stresses than at that of the inner </a:t>
            </a:r>
            <a:r>
              <a:rPr lang="en-US" sz="24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fibres</a:t>
            </a:r>
            <a:r>
              <a:rPr lang="en-US" sz="24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sz="24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	1. I-Section</a:t>
            </a:r>
          </a:p>
          <a:p>
            <a:r>
              <a:rPr lang="en-US" sz="24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2. Sandwich Beam</a:t>
            </a:r>
          </a:p>
          <a:p>
            <a:endParaRPr lang="en-US" sz="24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What is Sandwich beam ? </a:t>
            </a:r>
          </a:p>
          <a:p>
            <a:endParaRPr lang="en-US" sz="24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Materials that can be used for the Core and Faces ?</a:t>
            </a:r>
          </a:p>
          <a:p>
            <a:endParaRPr lang="en-US" sz="24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Advantages of Sandwich beam ?</a:t>
            </a:r>
          </a:p>
          <a:p>
            <a:endParaRPr lang="en-IN" sz="2400" dirty="0"/>
          </a:p>
        </p:txBody>
      </p:sp>
      <p:pic>
        <p:nvPicPr>
          <p:cNvPr id="15" name="Picture 2" descr="Shear and Bending Stresses in Beams ReviewCivilPE">
            <a:extLst>
              <a:ext uri="{FF2B5EF4-FFF2-40B4-BE49-F238E27FC236}">
                <a16:creationId xmlns:a16="http://schemas.microsoft.com/office/drawing/2014/main" id="{BBAD32CB-E7BA-4E3C-6273-17B5F7447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0816" y="817161"/>
            <a:ext cx="2887932" cy="2222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079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58F5F-2B46-5AB5-0EB9-5933778E8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283" y="209550"/>
            <a:ext cx="5218642" cy="685800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FORMULATION :</a:t>
            </a:r>
            <a:endParaRPr lang="en-IN" i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831445-E276-2F6C-CCEC-B3DF63232B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7700" y="1209675"/>
                <a:ext cx="8924926" cy="50958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ASSUMPTIONS :</a:t>
                </a:r>
              </a:p>
              <a:p>
                <a:pPr algn="just">
                  <a:buClr>
                    <a:schemeClr val="tx1"/>
                  </a:buClr>
                  <a:buFont typeface="Arial" panose="020B0604020202020204" pitchFamily="34" charset="0"/>
                  <a:buChar char="•"/>
                </a:pPr>
                <a:r>
                  <a:rPr lang="en-US" b="0" i="0" u="none" strike="noStrike" baseline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face sheets and the core of the beam are made of </a:t>
                </a:r>
                <a:r>
                  <a:rPr lang="en-IN" b="0" i="0" u="none" strike="noStrike" baseline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isotropic and homogeneous materials.</a:t>
                </a:r>
              </a:p>
              <a:p>
                <a:pPr algn="just">
                  <a:buClr>
                    <a:schemeClr val="tx1"/>
                  </a:buClr>
                  <a:buFont typeface="Arial" panose="020B0604020202020204" pitchFamily="34" charset="0"/>
                  <a:buChar char="•"/>
                </a:pPr>
                <a:r>
                  <a:rPr lang="en-US" b="0" i="0" u="none" strike="noStrike" baseline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sandwich beam is assumed to be symmetric with no pre-stress.</a:t>
                </a:r>
              </a:p>
              <a:p>
                <a:pPr algn="just">
                  <a:buClr>
                    <a:schemeClr val="tx1"/>
                  </a:buClr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stress – strain relationship is linear and elastic within the Materials proportional limit.</a:t>
                </a:r>
                <a:endParaRPr lang="en-US" b="0" i="0" u="none" strike="noStrike" baseline="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>
                  <a:buClr>
                    <a:schemeClr val="tx1"/>
                  </a:buClr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Transverse shear deformations are consider to be negligible, Hence the simple Euler Bernoulli’s Equation can be applied</a:t>
                </a:r>
                <a:r>
                  <a:rPr lang="en-US" dirty="0">
                    <a:latin typeface="MinionPro-Regular2"/>
                    <a:cs typeface="Times New Roman" panose="02020603050405020304" pitchFamily="18" charset="0"/>
                  </a:rPr>
                  <a:t>.</a:t>
                </a:r>
              </a:p>
              <a:p>
                <a:pPr algn="just">
                  <a:buClr>
                    <a:schemeClr val="tx1"/>
                  </a:buClr>
                  <a:buFont typeface="Arial" panose="020B0604020202020204" pitchFamily="34" charset="0"/>
                  <a:buChar char="•"/>
                </a:pPr>
                <a:endParaRPr lang="en-US" dirty="0">
                  <a:latin typeface="MinionPro-Regular2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MinionPro-Regular2"/>
                    <a:cs typeface="Times New Roman" panose="02020603050405020304" pitchFamily="18" charset="0"/>
                  </a:rPr>
                  <a:t> </a:t>
                </a:r>
                <a:r>
                  <a:rPr lang="en-US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EQUIVALENTS 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inionPro-Regular2"/>
                    <a:cs typeface="Times New Roman" panose="02020603050405020304" pitchFamily="18" charset="0"/>
                  </a:rPr>
                  <a:t> 		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𝐸𝐼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𝑒𝑞</m:t>
                        </m:r>
                      </m:sub>
                    </m:sSub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=2</m:t>
                    </m:r>
                    <m:sSub>
                      <m:sSubPr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𝐹𝑎𝑐𝑒</m:t>
                        </m:r>
                      </m:sub>
                    </m:sSub>
                    <m:d>
                      <m:dPr>
                        <m:begChr m:val="{"/>
                        <m:endChr m:val="}"/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𝑏</m:t>
                            </m:r>
                            <m:sSup>
                              <m:sSupPr>
                                <m:ctrlP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𝐹𝑎𝑐𝑒</m:t>
                                    </m:r>
                                  </m:sub>
                                </m:sSub>
                              </m:e>
                              <m:sup>
                                <m: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</m:num>
                          <m:den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12</m:t>
                            </m:r>
                          </m:den>
                        </m:f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𝑏</m:t>
                        </m:r>
                        <m:sSup>
                          <m:sSupPr>
                            <m:ctrlP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𝐹𝑎𝑐𝑒</m:t>
                                </m:r>
                              </m:sub>
                            </m:sSub>
                            <m:sSup>
                              <m:sSupPr>
                                <m:ctrlP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IN" sz="1800" i="1" kern="100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n-IN" sz="1800" i="1" kern="100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IN" sz="1800" i="1" kern="100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IN" sz="1800" i="1" kern="100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𝐹𝑎𝑐𝑒</m:t>
                                            </m:r>
                                          </m:sub>
                                        </m:sSub>
                                        <m:r>
                                          <a:rPr lang="en-IN" sz="1800" i="1" kern="100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IN" sz="1800" i="1" kern="100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IN" sz="1800" i="1" kern="100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IN" sz="1800" i="1" kern="100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𝑐𝑜𝑟𝑒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en-IN" sz="1800" i="1" kern="100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  <m:sup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𝐶𝑜𝑟𝑒</m:t>
                        </m:r>
                      </m:sub>
                    </m:sSub>
                    <m:d>
                      <m:dPr>
                        <m:begChr m:val="{"/>
                        <m:endChr m:val="}"/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𝑏</m:t>
                            </m:r>
                            <m:sSub>
                              <m:sSubPr>
                                <m:ctrlP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sSup>
                                  <m:sSupPr>
                                    <m:ctrlP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</m:e>
                                  <m:sup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</m:e>
                              <m:sub>
                                <m: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𝑐𝑜𝑟𝑒</m:t>
                                </m:r>
                              </m:sub>
                            </m:sSub>
                          </m:num>
                          <m:den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12</m:t>
                            </m:r>
                          </m:den>
                        </m:f>
                      </m:e>
                    </m:d>
                  </m:oMath>
                </a14:m>
                <a:endParaRPr lang="en-IN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MinionPro-Regular2"/>
                    <a:cs typeface="Times New Roman" panose="02020603050405020304" pitchFamily="18" charset="0"/>
                  </a:rPr>
                  <a:t>		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IN" sz="18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𝐸𝑞</m:t>
                        </m:r>
                      </m:sub>
                    </m:sSub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IN" sz="18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𝐹𝑎𝑐𝑒</m:t>
                        </m:r>
                      </m:sub>
                    </m:sSub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𝑓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IN" sz="18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𝑐𝑜𝑟𝑒</m:t>
                        </m:r>
                      </m:sub>
                    </m:sSub>
                    <m:d>
                      <m:dPr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1−</m:t>
                        </m:r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endParaRPr lang="en-US" sz="1800" i="1" kern="100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IN" sz="1800" kern="1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			</a:t>
                </a:r>
                <a:r>
                  <a:rPr lang="en-IN" kern="1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</a:t>
                </a:r>
                <a:r>
                  <a:rPr lang="en-IN" sz="1600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</a:t>
                </a:r>
                <a:r>
                  <a:rPr lang="en-IN" sz="16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here,</a:t>
                </a:r>
                <a:r>
                  <a:rPr lang="en-IN" sz="1800" kern="1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𝐹𝑎𝑐𝑒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𝑐𝑜𝑟𝑒</m:t>
                            </m:r>
                          </m:sub>
                        </m:s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kern="100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𝐹𝑎𝑐𝑒</m:t>
                            </m:r>
                          </m:sub>
                        </m:sSub>
                      </m:den>
                    </m:f>
                  </m:oMath>
                </a14:m>
                <a:endParaRPr lang="en-US" sz="1800" i="1" kern="100" dirty="0">
                  <a:effectLst/>
                  <a:latin typeface="Cambria Math" panose="020405030504060302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IN" sz="1800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			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IN" sz="18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𝐸𝑞</m:t>
                        </m:r>
                      </m:sub>
                    </m:sSub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8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2</m:t>
                        </m:r>
                        <m:r>
                          <m:rPr>
                            <m:sty m:val="p"/>
                          </m:rPr>
                          <a:rPr lang="en-IN" sz="18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𝐹𝑎𝑐𝑒</m:t>
                        </m:r>
                      </m:sub>
                    </m:sSub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IN" sz="18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𝑐𝑜𝑟𝑒</m:t>
                        </m:r>
                      </m:sub>
                    </m:sSub>
                  </m:oMath>
                </a14:m>
                <a:endParaRPr lang="en-IN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en-IN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I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831445-E276-2F6C-CCEC-B3DF63232B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7700" y="1209675"/>
                <a:ext cx="8924926" cy="5095875"/>
              </a:xfrm>
              <a:blipFill>
                <a:blip r:embed="rId2"/>
                <a:stretch>
                  <a:fillRect l="-615" t="-718" r="-615" b="-23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9247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B6D521-11E0-73A9-4F20-CD35990BB749}"/>
                  </a:ext>
                </a:extLst>
              </p:cNvPr>
              <p:cNvSpPr txBox="1"/>
              <p:nvPr/>
            </p:nvSpPr>
            <p:spPr>
              <a:xfrm>
                <a:off x="2120455" y="1042933"/>
                <a:ext cx="6105524" cy="7180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I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IN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begChr m:val="{"/>
                          <m:endChr m:val="}"/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I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𝐸𝐼</m:t>
                              </m:r>
                            </m:e>
                            <m:sub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𝑒𝑞</m:t>
                              </m:r>
                            </m:sub>
                          </m:sSub>
                          <m:f>
                            <m:fPr>
                              <m:ctrlPr>
                                <a:rPr lang="en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I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num>
                            <m:den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I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IN" i="1">
                          <a:latin typeface="Cambria Math" panose="02040503050406030204" pitchFamily="18" charset="0"/>
                        </a:rPr>
                        <m:t>+ </m:t>
                      </m:r>
                      <m:r>
                        <m:rPr>
                          <m:sty m:val="p"/>
                        </m:rPr>
                        <a:rPr lang="en-IN">
                          <a:latin typeface="Cambria Math" panose="02040503050406030204" pitchFamily="18" charset="0"/>
                        </a:rPr>
                        <m:t>ρ</m:t>
                      </m:r>
                      <m:sSub>
                        <m:sSubPr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  <m:f>
                        <m:fPr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𝑤</m:t>
                          </m:r>
                        </m:num>
                        <m:den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IN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IN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B6D521-11E0-73A9-4F20-CD35990BB7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455" y="1042933"/>
                <a:ext cx="6105524" cy="7180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D8E49E4-08FE-860B-2095-E37FE97B6CF3}"/>
                  </a:ext>
                </a:extLst>
              </p:cNvPr>
              <p:cNvSpPr txBox="1"/>
              <p:nvPr/>
            </p:nvSpPr>
            <p:spPr>
              <a:xfrm>
                <a:off x="2320480" y="1761350"/>
                <a:ext cx="6105524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IN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lang="en-IN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IN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IN" i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𝑤</m:t>
                          </m:r>
                        </m:num>
                        <m:den>
                          <m:r>
                            <a:rPr lang="en-IN" i="0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IN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IN" i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en-IN" i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IN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IN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𝑤</m:t>
                          </m:r>
                        </m:num>
                        <m:den>
                          <m:r>
                            <a:rPr lang="en-IN" i="0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IN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IN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IN" i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D8E49E4-08FE-860B-2095-E37FE97B6C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0480" y="1761350"/>
                <a:ext cx="6105524" cy="64812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E53A04-B365-5C35-9DCA-D83FE764006C}"/>
                  </a:ext>
                </a:extLst>
              </p:cNvPr>
              <p:cNvSpPr txBox="1"/>
              <p:nvPr/>
            </p:nvSpPr>
            <p:spPr>
              <a:xfrm>
                <a:off x="7522368" y="1684412"/>
                <a:ext cx="2147887" cy="9106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i="1" smtClean="0">
                          <a:latin typeface="Cambria Math" panose="02040503050406030204" pitchFamily="18" charset="0"/>
                        </a:rPr>
                        <m:t>𝑤h𝑒𝑟𝑒</m:t>
                      </m:r>
                      <m:r>
                        <a:rPr lang="en-IN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IN" i="1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IN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IN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IN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IN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𝐸𝐼</m:t>
                                  </m:r>
                                </m:e>
                                <m:sub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𝑒𝑞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IN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𝑒𝑞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E53A04-B365-5C35-9DCA-D83FE76400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2368" y="1684412"/>
                <a:ext cx="2147887" cy="9106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9C74128B-53B7-B726-E65C-FB0C667969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185" b="34699"/>
          <a:stretch/>
        </p:blipFill>
        <p:spPr>
          <a:xfrm>
            <a:off x="3720392" y="2694999"/>
            <a:ext cx="2700376" cy="14482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05DBA4-C7D0-AB6F-FCD7-944ECEB739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78546" y="4666325"/>
            <a:ext cx="5342392" cy="4361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10199E4-7A66-C36D-A832-A0DC4F513C3D}"/>
                  </a:ext>
                </a:extLst>
              </p:cNvPr>
              <p:cNvSpPr txBox="1"/>
              <p:nvPr/>
            </p:nvSpPr>
            <p:spPr>
              <a:xfrm>
                <a:off x="7967663" y="2721157"/>
                <a:ext cx="2588438" cy="7324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IN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p>
                          <m:r>
                            <a:rPr lang="en-IN" i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en-IN" i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IN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p>
                              <m:r>
                                <a:rPr lang="en-IN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IN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IN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IN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IN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IN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IN" i="1">
                                      <a:latin typeface="Cambria Math" panose="02040503050406030204" pitchFamily="18" charset="0"/>
                                    </a:rPr>
                                    <m:t>𝑒𝑞</m:t>
                                  </m:r>
                                </m:sub>
                              </m:sSub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p>
                              <m:r>
                                <a:rPr lang="en-IN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b>
                            <m:sSubPr>
                              <m:ctrlPr>
                                <a:rPr lang="en-IN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𝐸𝐼</m:t>
                              </m:r>
                            </m:e>
                            <m:sub>
                              <m:r>
                                <a:rPr lang="en-IN" i="1">
                                  <a:latin typeface="Cambria Math" panose="02040503050406030204" pitchFamily="18" charset="0"/>
                                </a:rPr>
                                <m:t>𝑒𝑞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10199E4-7A66-C36D-A832-A0DC4F513C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7663" y="2721157"/>
                <a:ext cx="2588438" cy="73244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15F0A637-49EA-3B21-4B4B-13084D07DC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57669" y="5939280"/>
            <a:ext cx="5652969" cy="73244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5FBD076-1143-A3B0-3A7E-95487FDFA293}"/>
              </a:ext>
            </a:extLst>
          </p:cNvPr>
          <p:cNvSpPr txBox="1"/>
          <p:nvPr/>
        </p:nvSpPr>
        <p:spPr>
          <a:xfrm>
            <a:off x="314325" y="186275"/>
            <a:ext cx="6003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GOVERNING EQUATION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4F38E5-50B4-6050-1904-8864890EBC7E}"/>
              </a:ext>
            </a:extLst>
          </p:cNvPr>
          <p:cNvSpPr txBox="1"/>
          <p:nvPr/>
        </p:nvSpPr>
        <p:spPr>
          <a:xfrm>
            <a:off x="762000" y="5569948"/>
            <a:ext cx="6885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 beam Fixed at one end and free at other end the equation becomes,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B0A8E77-DFF8-E010-6FD9-5088E9E2344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20392" y="5059064"/>
            <a:ext cx="3160530" cy="44071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A456D0A-8575-6C97-BA56-08EDC507864F}"/>
              </a:ext>
            </a:extLst>
          </p:cNvPr>
          <p:cNvSpPr txBox="1"/>
          <p:nvPr/>
        </p:nvSpPr>
        <p:spPr>
          <a:xfrm>
            <a:off x="762000" y="4212538"/>
            <a:ext cx="4822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Solving using the above Governing equations</a:t>
            </a:r>
            <a:r>
              <a:rPr lang="en-US" dirty="0"/>
              <a:t>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6914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C538B-ED22-6D71-A535-11DFE15BE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597" y="149888"/>
            <a:ext cx="2970741" cy="666750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MATLAB : 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4550CC-738A-3B36-C4D8-84B0F42A2C01}"/>
              </a:ext>
            </a:extLst>
          </p:cNvPr>
          <p:cNvSpPr txBox="1"/>
          <p:nvPr/>
        </p:nvSpPr>
        <p:spPr>
          <a:xfrm>
            <a:off x="1048810" y="816638"/>
            <a:ext cx="322791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clc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clear;</a:t>
            </a:r>
          </a:p>
          <a:p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syms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0" i="0" dirty="0" err="1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endParaRPr lang="en-IN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eqn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=cos(</a:t>
            </a:r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)*cosh(</a:t>
            </a:r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)==-1;</a:t>
            </a:r>
          </a:p>
          <a:p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bLi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=[];</a:t>
            </a:r>
          </a:p>
          <a:p>
            <a:r>
              <a:rPr lang="en-IN" b="0" i="0" dirty="0">
                <a:solidFill>
                  <a:srgbClr val="0E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=1:1:13</a:t>
            </a:r>
          </a:p>
          <a:p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j=i+1;</a:t>
            </a:r>
          </a:p>
          <a:p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bl=</a:t>
            </a:r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vpasolve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eqn,bL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,[</a:t>
            </a:r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j]);</a:t>
            </a:r>
          </a:p>
          <a:p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bl=double(bl);</a:t>
            </a:r>
          </a:p>
          <a:p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bLi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=[</a:t>
            </a:r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bLi,bl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];</a:t>
            </a:r>
          </a:p>
          <a:p>
            <a:r>
              <a:rPr lang="en-IN" b="0" i="0" dirty="0">
                <a:solidFill>
                  <a:srgbClr val="0E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IN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bLi</a:t>
            </a:r>
            <a:br>
              <a:rPr lang="en-IN" b="0" i="0" dirty="0">
                <a:effectLst/>
                <a:latin typeface="Menlo"/>
              </a:rPr>
            </a:br>
            <a:br>
              <a:rPr lang="en-IN" b="0" i="0" dirty="0">
                <a:effectLst/>
                <a:latin typeface="Menlo"/>
              </a:rPr>
            </a:br>
            <a:endParaRPr lang="en-IN" b="0" i="0" dirty="0">
              <a:effectLst/>
              <a:latin typeface="Menl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712360-B281-5626-44B8-46BA0D10308E}"/>
              </a:ext>
            </a:extLst>
          </p:cNvPr>
          <p:cNvSpPr txBox="1"/>
          <p:nvPr/>
        </p:nvSpPr>
        <p:spPr>
          <a:xfrm>
            <a:off x="1048810" y="4370922"/>
            <a:ext cx="610552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8013"/>
                </a:solidFill>
                <a:effectLst/>
                <a:latin typeface="Menlo"/>
              </a:rPr>
              <a:t>% Beam Properties </a:t>
            </a:r>
            <a:endParaRPr lang="en-IN" b="0" i="0" dirty="0">
              <a:effectLst/>
              <a:latin typeface="Menlo"/>
            </a:endParaRPr>
          </a:p>
          <a:p>
            <a:r>
              <a:rPr lang="en-IN" b="0" i="0" dirty="0">
                <a:effectLst/>
                <a:latin typeface="Menlo"/>
              </a:rPr>
              <a:t>L=0.18; </a:t>
            </a:r>
            <a:r>
              <a:rPr lang="en-IN" b="0" i="0" dirty="0">
                <a:solidFill>
                  <a:srgbClr val="008013"/>
                </a:solidFill>
                <a:effectLst/>
                <a:latin typeface="Menlo"/>
              </a:rPr>
              <a:t>% Length of sandwich Beam</a:t>
            </a:r>
            <a:endParaRPr lang="en-IN" b="0" i="0" dirty="0">
              <a:effectLst/>
              <a:latin typeface="Menlo"/>
            </a:endParaRPr>
          </a:p>
          <a:p>
            <a:r>
              <a:rPr lang="en-IN" b="0" i="0" dirty="0" err="1">
                <a:effectLst/>
                <a:latin typeface="Menlo"/>
              </a:rPr>
              <a:t>E_Face</a:t>
            </a:r>
            <a:r>
              <a:rPr lang="en-IN" b="0" i="0" dirty="0">
                <a:effectLst/>
                <a:latin typeface="Menlo"/>
              </a:rPr>
              <a:t>=</a:t>
            </a:r>
            <a:r>
              <a:rPr lang="en-IN" dirty="0">
                <a:latin typeface="Menlo"/>
              </a:rPr>
              <a:t>210</a:t>
            </a:r>
            <a:r>
              <a:rPr lang="en-IN" b="0" i="0" dirty="0">
                <a:effectLst/>
                <a:latin typeface="Menlo"/>
              </a:rPr>
              <a:t>e09; </a:t>
            </a:r>
            <a:r>
              <a:rPr lang="en-IN" b="0" i="0" dirty="0">
                <a:solidFill>
                  <a:srgbClr val="008013"/>
                </a:solidFill>
                <a:effectLst/>
                <a:latin typeface="Menlo"/>
              </a:rPr>
              <a:t>% Young's Modulus of Face </a:t>
            </a:r>
            <a:endParaRPr lang="en-IN" b="0" i="0" dirty="0">
              <a:effectLst/>
              <a:latin typeface="Menlo"/>
            </a:endParaRPr>
          </a:p>
          <a:p>
            <a:r>
              <a:rPr lang="en-IN" b="0" i="0" dirty="0" err="1">
                <a:effectLst/>
                <a:latin typeface="Menlo"/>
              </a:rPr>
              <a:t>E_Core</a:t>
            </a:r>
            <a:r>
              <a:rPr lang="en-IN" b="0" i="0" dirty="0">
                <a:effectLst/>
                <a:latin typeface="Menlo"/>
              </a:rPr>
              <a:t>=</a:t>
            </a:r>
            <a:r>
              <a:rPr lang="en-IN" dirty="0">
                <a:latin typeface="Menlo"/>
              </a:rPr>
              <a:t>56</a:t>
            </a:r>
            <a:r>
              <a:rPr lang="en-IN" b="0" i="0" dirty="0">
                <a:effectLst/>
                <a:latin typeface="Menlo"/>
              </a:rPr>
              <a:t>e06; </a:t>
            </a:r>
            <a:r>
              <a:rPr lang="en-IN" b="0" i="0" dirty="0">
                <a:solidFill>
                  <a:srgbClr val="008013"/>
                </a:solidFill>
                <a:effectLst/>
                <a:latin typeface="Menlo"/>
              </a:rPr>
              <a:t>% Young's Modulus of Core </a:t>
            </a:r>
            <a:endParaRPr lang="en-IN" b="0" i="0" dirty="0">
              <a:effectLst/>
              <a:latin typeface="Menlo"/>
            </a:endParaRPr>
          </a:p>
          <a:p>
            <a:r>
              <a:rPr lang="en-IN" b="0" i="0" dirty="0">
                <a:effectLst/>
                <a:latin typeface="Menlo"/>
              </a:rPr>
              <a:t>b=0.025; </a:t>
            </a:r>
            <a:r>
              <a:rPr lang="en-IN" b="0" i="0" dirty="0">
                <a:solidFill>
                  <a:srgbClr val="008013"/>
                </a:solidFill>
                <a:effectLst/>
                <a:latin typeface="Menlo"/>
              </a:rPr>
              <a:t>% Breadth of the beam</a:t>
            </a:r>
            <a:endParaRPr lang="en-IN" b="0" i="0" dirty="0">
              <a:effectLst/>
              <a:latin typeface="Menlo"/>
            </a:endParaRPr>
          </a:p>
          <a:p>
            <a:r>
              <a:rPr lang="en-IN" b="0" i="0" dirty="0" err="1">
                <a:effectLst/>
                <a:latin typeface="Menlo"/>
              </a:rPr>
              <a:t>t_Face</a:t>
            </a:r>
            <a:r>
              <a:rPr lang="en-IN" b="0" i="0" dirty="0">
                <a:effectLst/>
                <a:latin typeface="Menlo"/>
              </a:rPr>
              <a:t>=0.003; </a:t>
            </a:r>
            <a:r>
              <a:rPr lang="en-IN" b="0" i="0" dirty="0">
                <a:solidFill>
                  <a:srgbClr val="008013"/>
                </a:solidFill>
                <a:effectLst/>
                <a:latin typeface="Menlo"/>
              </a:rPr>
              <a:t>% Thi</a:t>
            </a:r>
            <a:r>
              <a:rPr lang="en-IN" dirty="0">
                <a:solidFill>
                  <a:srgbClr val="008013"/>
                </a:solidFill>
                <a:latin typeface="Menlo"/>
              </a:rPr>
              <a:t>c</a:t>
            </a:r>
            <a:r>
              <a:rPr lang="en-IN" b="0" i="0" dirty="0">
                <a:solidFill>
                  <a:srgbClr val="008013"/>
                </a:solidFill>
                <a:effectLst/>
                <a:latin typeface="Menlo"/>
              </a:rPr>
              <a:t>kness of Face Material </a:t>
            </a:r>
            <a:endParaRPr lang="en-IN" b="0" i="0" dirty="0">
              <a:effectLst/>
              <a:latin typeface="Menlo"/>
            </a:endParaRPr>
          </a:p>
          <a:p>
            <a:r>
              <a:rPr lang="en-IN" b="0" i="0" dirty="0" err="1">
                <a:effectLst/>
                <a:latin typeface="Menlo"/>
              </a:rPr>
              <a:t>t_Core</a:t>
            </a:r>
            <a:r>
              <a:rPr lang="en-IN" b="0" i="0" dirty="0">
                <a:effectLst/>
                <a:latin typeface="Menlo"/>
              </a:rPr>
              <a:t>=0.010; </a:t>
            </a:r>
            <a:r>
              <a:rPr lang="en-IN" b="0" i="0" dirty="0">
                <a:solidFill>
                  <a:srgbClr val="008013"/>
                </a:solidFill>
                <a:effectLst/>
                <a:latin typeface="Menlo"/>
              </a:rPr>
              <a:t>% Thickness of Core Material </a:t>
            </a:r>
            <a:endParaRPr lang="en-IN" b="0" i="0" dirty="0">
              <a:effectLst/>
              <a:latin typeface="Menl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B26993-0786-63B5-85B6-8D03B22BF607}"/>
              </a:ext>
            </a:extLst>
          </p:cNvPr>
          <p:cNvSpPr txBox="1"/>
          <p:nvPr/>
        </p:nvSpPr>
        <p:spPr>
          <a:xfrm>
            <a:off x="5875866" y="726344"/>
            <a:ext cx="5915025" cy="5847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=((b*t_Face^3)/12+b*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*((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t_Core+t_Face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)/2)^2)*2;</a:t>
            </a: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I_Core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=b*t_Core^3/12;</a:t>
            </a: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EI_eq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E_Core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I_Core+E_Face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EI_eq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algn="just"/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=b*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*2;</a:t>
            </a: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A_Core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=b*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t_Core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f=2*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/(t_Core+2*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rho_Face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=7850;</a:t>
            </a: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rho_Core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=80;</a:t>
            </a: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rho_eq_A_eq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=(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rho_Face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*f*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A_Face+rho_Core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*(1-f)*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A_Core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algn="just"/>
            <a:endParaRPr lang="en-IN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700" b="0" i="0" dirty="0">
                <a:solidFill>
                  <a:srgbClr val="0080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%Natural Frequency in rad/sec</a:t>
            </a: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wn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=(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bLi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).^2*sqrt((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EI_eq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)/(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rho_eq_A_eq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*L^4));</a:t>
            </a: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fn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wn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/(2*pi); </a:t>
            </a:r>
            <a:r>
              <a:rPr lang="en-IN" sz="1700" b="0" i="0" dirty="0">
                <a:solidFill>
                  <a:srgbClr val="0080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%in Hertz</a:t>
            </a: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wn</a:t>
            </a: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fn</a:t>
            </a: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700" b="0" i="0" dirty="0">
                <a:solidFill>
                  <a:srgbClr val="0080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% Mode shapes</a:t>
            </a: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700" b="0" i="0" dirty="0">
                <a:solidFill>
                  <a:srgbClr val="0080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% Base state</a:t>
            </a: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dx=0.01;</a:t>
            </a:r>
          </a:p>
        </p:txBody>
      </p:sp>
    </p:spTree>
    <p:extLst>
      <p:ext uri="{BB962C8B-B14F-4D97-AF65-F5344CB8AC3E}">
        <p14:creationId xmlns:p14="http://schemas.microsoft.com/office/powerpoint/2010/main" val="1872518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94BDCB-5E47-7801-A465-BE906AD361EE}"/>
              </a:ext>
            </a:extLst>
          </p:cNvPr>
          <p:cNvSpPr txBox="1"/>
          <p:nvPr/>
        </p:nvSpPr>
        <p:spPr>
          <a:xfrm>
            <a:off x="804863" y="1771649"/>
            <a:ext cx="4586287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700" b="0" i="0" dirty="0">
                <a:solidFill>
                  <a:srgbClr val="0080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%First Mode</a:t>
            </a: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bLi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(1);</a:t>
            </a:r>
          </a:p>
          <a:p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W1=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ModeShape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bL,dx,L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plot(x,W1,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'b'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'DisplayName'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'Mode-Shape 1'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hold 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700" b="0" i="0" dirty="0">
                <a:solidFill>
                  <a:srgbClr val="0080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%Second Mode</a:t>
            </a: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bLi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(2);</a:t>
            </a:r>
          </a:p>
          <a:p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W2=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ModeShape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bL,dx,L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plot(x,W2,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'r'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'DisplayName'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'Mode-Shape 2'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hold 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700" b="0" i="0" dirty="0">
                <a:solidFill>
                  <a:srgbClr val="0080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%Third Mode</a:t>
            </a: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bLi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(3);</a:t>
            </a:r>
          </a:p>
          <a:p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W3=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ModeShape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N" sz="1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bL,dx,L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plot(x,W3,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'g'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'DisplayName'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'Mode-Shape 3'</a:t>
            </a:r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hold </a:t>
            </a:r>
            <a:r>
              <a:rPr lang="en-IN" sz="17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IN" sz="1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7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553AAA-58F3-048D-EEEB-6668B2576B82}"/>
              </a:ext>
            </a:extLst>
          </p:cNvPr>
          <p:cNvSpPr txBox="1"/>
          <p:nvPr/>
        </p:nvSpPr>
        <p:spPr>
          <a:xfrm>
            <a:off x="804863" y="423773"/>
            <a:ext cx="26908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x=0:dx:L;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W0=zeros(1,(length(x)));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plot(x,W0,</a:t>
            </a:r>
            <a:r>
              <a:rPr lang="en-IN" sz="18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'k--'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hold </a:t>
            </a:r>
            <a:r>
              <a:rPr lang="en-IN" sz="18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endParaRPr lang="en-IN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4FB8F5-2879-31A2-25B7-C87E6705F61E}"/>
              </a:ext>
            </a:extLst>
          </p:cNvPr>
          <p:cNvSpPr txBox="1"/>
          <p:nvPr/>
        </p:nvSpPr>
        <p:spPr>
          <a:xfrm>
            <a:off x="5900738" y="423773"/>
            <a:ext cx="48244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0" i="0" dirty="0">
                <a:solidFill>
                  <a:srgbClr val="0080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%Fourth Mode</a:t>
            </a:r>
            <a:endParaRPr lang="en-IN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bLi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(4);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W4=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ModeShape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bL,dx,L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plot(x,W4,</a:t>
            </a:r>
            <a:r>
              <a:rPr lang="en-IN" sz="18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'm'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8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'DisplayName'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8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'Mode-Shape 4'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hold </a:t>
            </a:r>
            <a:r>
              <a:rPr lang="en-IN" sz="18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endParaRPr lang="en-IN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legend(</a:t>
            </a:r>
            <a:r>
              <a:rPr lang="en-IN" sz="18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IN" sz="1800" b="0" i="0" dirty="0" err="1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show'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800" b="0" i="0" dirty="0" err="1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'location'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1800" b="0" i="0" dirty="0" err="1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'southwest</a:t>
            </a:r>
            <a:r>
              <a:rPr lang="en-IN" sz="1800" b="0" i="0" dirty="0">
                <a:solidFill>
                  <a:srgbClr val="A709F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8BA868-A78A-0258-2920-44146A3E433D}"/>
              </a:ext>
            </a:extLst>
          </p:cNvPr>
          <p:cNvSpPr txBox="1"/>
          <p:nvPr/>
        </p:nvSpPr>
        <p:spPr>
          <a:xfrm>
            <a:off x="5857876" y="2474476"/>
            <a:ext cx="541496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0" i="0" dirty="0">
                <a:solidFill>
                  <a:srgbClr val="0080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% Defining the Function for an Equation</a:t>
            </a:r>
            <a:endParaRPr lang="en-IN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b="0" i="0" dirty="0">
                <a:solidFill>
                  <a:srgbClr val="0E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 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W=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ModeShape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bL,dx,L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/L;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C=cos(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 S=sin(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 Ch=cosh(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a=(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C+Ch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)/(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S+Sh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x=0:dx:L;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C=cos(b*x); S=sin(b*x); Ch=cosh(b*x); 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(b*x);</a:t>
            </a:r>
          </a:p>
          <a:p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W=(C-Ch)-a*(S-</a:t>
            </a:r>
            <a:r>
              <a:rPr lang="en-IN" sz="1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</a:t>
            </a:r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IN" sz="1800" b="0" i="0" dirty="0">
                <a:solidFill>
                  <a:srgbClr val="0E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IN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8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CC1B2C-8D89-64E3-204F-1D99A5B590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07" y="237714"/>
            <a:ext cx="4683068" cy="3083892"/>
          </a:xfrm>
          <a:prstGeom prst="rect">
            <a:avLst/>
          </a:prstGeom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7C9C84-27A9-AEB9-92C1-D677524A5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322" y="237714"/>
            <a:ext cx="4683068" cy="31194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6ADC2A-65CA-82E8-1AC0-8BDDBED98A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06" y="3235880"/>
            <a:ext cx="4683069" cy="35123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DC0A88-8DEC-4F0C-F5FF-C36CF1ED38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448" y="3235880"/>
            <a:ext cx="4683069" cy="35123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0AF5F83-AA94-A40A-27BB-43AAD737033E}"/>
              </a:ext>
            </a:extLst>
          </p:cNvPr>
          <p:cNvSpPr txBox="1"/>
          <p:nvPr/>
        </p:nvSpPr>
        <p:spPr>
          <a:xfrm>
            <a:off x="2814466" y="3136940"/>
            <a:ext cx="116519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Fixed-Free</a:t>
            </a:r>
            <a:endParaRPr lang="en-IN" sz="15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E35BF9-82BB-35FE-331D-3A862302944B}"/>
              </a:ext>
            </a:extLst>
          </p:cNvPr>
          <p:cNvSpPr txBox="1"/>
          <p:nvPr/>
        </p:nvSpPr>
        <p:spPr>
          <a:xfrm>
            <a:off x="7927947" y="3167716"/>
            <a:ext cx="1609725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Fixed-Hinged</a:t>
            </a:r>
            <a:endParaRPr lang="en-IN" sz="15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2AED37-3B2F-15C1-3274-1021C0F68A4A}"/>
              </a:ext>
            </a:extLst>
          </p:cNvPr>
          <p:cNvSpPr txBox="1"/>
          <p:nvPr/>
        </p:nvSpPr>
        <p:spPr>
          <a:xfrm>
            <a:off x="2814466" y="6523957"/>
            <a:ext cx="1538287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Fixed-Fixed</a:t>
            </a:r>
            <a:endParaRPr lang="en-IN" sz="15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980C38-28C5-49EF-94CA-3256E2038511}"/>
              </a:ext>
            </a:extLst>
          </p:cNvPr>
          <p:cNvSpPr txBox="1"/>
          <p:nvPr/>
        </p:nvSpPr>
        <p:spPr>
          <a:xfrm>
            <a:off x="7839249" y="6533314"/>
            <a:ext cx="1695105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Hinged-Hinged</a:t>
            </a:r>
            <a:endParaRPr lang="en-IN" sz="15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95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A64D806-3FF7-9BB8-BC8C-147BBB8A466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44537" y="322263"/>
            <a:ext cx="4696121" cy="2811462"/>
          </a:xfrm>
        </p:spPr>
      </p:pic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589DAA37-5E55-84DF-2117-C2830371323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011860" y="322263"/>
            <a:ext cx="4895738" cy="2931250"/>
          </a:xfrm>
          <a:prstGeom prst="rect">
            <a:avLst/>
          </a:prstGeom>
        </p:spPr>
      </p:pic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AB619B3D-2DA8-5AD4-2E73-ACD2BEB3C835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49313" y="3650072"/>
            <a:ext cx="4532313" cy="2713653"/>
          </a:xfrm>
          <a:prstGeom prst="rect">
            <a:avLst/>
          </a:prstGeom>
        </p:spPr>
      </p:pic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3514E1F4-BF29-CA45-37CD-3DDE30077894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011859" y="3650073"/>
            <a:ext cx="4895737" cy="293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05"/>
    </mc:Choice>
    <mc:Fallback xmlns="">
      <p:transition spd="slow" advTm="6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4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9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7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C62E2B6-E8B2-BE11-1833-74F3754146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7481429"/>
              </p:ext>
            </p:extLst>
          </p:nvPr>
        </p:nvGraphicFramePr>
        <p:xfrm>
          <a:off x="501650" y="1983553"/>
          <a:ext cx="10398124" cy="2414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2315">
                  <a:extLst>
                    <a:ext uri="{9D8B030D-6E8A-4147-A177-3AD203B41FA5}">
                      <a16:colId xmlns:a16="http://schemas.microsoft.com/office/drawing/2014/main" val="3800411609"/>
                    </a:ext>
                  </a:extLst>
                </a:gridCol>
                <a:gridCol w="2320878">
                  <a:extLst>
                    <a:ext uri="{9D8B030D-6E8A-4147-A177-3AD203B41FA5}">
                      <a16:colId xmlns:a16="http://schemas.microsoft.com/office/drawing/2014/main" val="3197462277"/>
                    </a:ext>
                  </a:extLst>
                </a:gridCol>
                <a:gridCol w="2104825">
                  <a:extLst>
                    <a:ext uri="{9D8B030D-6E8A-4147-A177-3AD203B41FA5}">
                      <a16:colId xmlns:a16="http://schemas.microsoft.com/office/drawing/2014/main" val="2269290929"/>
                    </a:ext>
                  </a:extLst>
                </a:gridCol>
                <a:gridCol w="1867791">
                  <a:extLst>
                    <a:ext uri="{9D8B030D-6E8A-4147-A177-3AD203B41FA5}">
                      <a16:colId xmlns:a16="http://schemas.microsoft.com/office/drawing/2014/main" val="2482569980"/>
                    </a:ext>
                  </a:extLst>
                </a:gridCol>
                <a:gridCol w="2052315">
                  <a:extLst>
                    <a:ext uri="{9D8B030D-6E8A-4147-A177-3AD203B41FA5}">
                      <a16:colId xmlns:a16="http://schemas.microsoft.com/office/drawing/2014/main" val="2424016083"/>
                    </a:ext>
                  </a:extLst>
                </a:gridCol>
              </a:tblGrid>
              <a:tr h="728520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Fixed-Free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Fixed-Hinged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Fixed-Fixed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Hinged-Hinged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595318"/>
                  </a:ext>
                </a:extLst>
              </a:tr>
              <a:tr h="423766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545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2389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3466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1529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6101134"/>
                  </a:ext>
                </a:extLst>
              </a:tr>
              <a:tr h="423766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3414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7740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9554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6116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87749"/>
                  </a:ext>
                </a:extLst>
              </a:tr>
              <a:tr h="423766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9558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16150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18730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13761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07300"/>
                  </a:ext>
                </a:extLst>
              </a:tr>
              <a:tr h="41424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18730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27617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30962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24464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66393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735203-8948-2ACB-D72A-1A07137753D3}"/>
              </a:ext>
            </a:extLst>
          </p:cNvPr>
          <p:cNvSpPr txBox="1"/>
          <p:nvPr/>
        </p:nvSpPr>
        <p:spPr>
          <a:xfrm>
            <a:off x="688975" y="628650"/>
            <a:ext cx="258526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3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RESULTS:</a:t>
            </a:r>
            <a:endParaRPr lang="en-IN" sz="3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429B5A6-C6AB-950D-D69C-90AD1A54EC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193419"/>
              </p:ext>
            </p:extLst>
          </p:nvPr>
        </p:nvGraphicFramePr>
        <p:xfrm>
          <a:off x="517525" y="1377553"/>
          <a:ext cx="10398124" cy="60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98124">
                  <a:extLst>
                    <a:ext uri="{9D8B030D-6E8A-4147-A177-3AD203B41FA5}">
                      <a16:colId xmlns:a16="http://schemas.microsoft.com/office/drawing/2014/main" val="788485446"/>
                    </a:ext>
                  </a:extLst>
                </a:gridCol>
              </a:tblGrid>
              <a:tr h="6060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Natural frequencies (Hz) for different beams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547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250397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1124</TotalTime>
  <Words>1224</Words>
  <Application>Microsoft Office PowerPoint</Application>
  <PresentationFormat>Widescreen</PresentationFormat>
  <Paragraphs>157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Calibri</vt:lpstr>
      <vt:lpstr>Cambria Math</vt:lpstr>
      <vt:lpstr>Courier New</vt:lpstr>
      <vt:lpstr>Menlo</vt:lpstr>
      <vt:lpstr>MinionPro-Regular2</vt:lpstr>
      <vt:lpstr>Sitka Small</vt:lpstr>
      <vt:lpstr>Times New Roman</vt:lpstr>
      <vt:lpstr>Trebuchet MS</vt:lpstr>
      <vt:lpstr>Wingdings</vt:lpstr>
      <vt:lpstr>Wingdings 3</vt:lpstr>
      <vt:lpstr>Facet</vt:lpstr>
      <vt:lpstr>VIBRATIONAL ANALYSIS OF SANDWICH BEAM</vt:lpstr>
      <vt:lpstr> INTRODUCTION :</vt:lpstr>
      <vt:lpstr>FORMULATION :</vt:lpstr>
      <vt:lpstr>PowerPoint Presentation</vt:lpstr>
      <vt:lpstr>MATLAB : </vt:lpstr>
      <vt:lpstr>PowerPoint Presentation</vt:lpstr>
      <vt:lpstr>PowerPoint Presentation</vt:lpstr>
      <vt:lpstr>PowerPoint Presentation</vt:lpstr>
      <vt:lpstr>PowerPoint Presentation</vt:lpstr>
      <vt:lpstr>APPLICATIONS : </vt:lpstr>
      <vt:lpstr>PowerPoint Presentation</vt:lpstr>
      <vt:lpstr>REFERENCES :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VIBRATION ANALYSIS OF SANDWICH BEAM</dc:title>
  <dc:creator>Aman Patel</dc:creator>
  <cp:lastModifiedBy>durgaprasadbejavada27@outlook.com</cp:lastModifiedBy>
  <cp:revision>5</cp:revision>
  <dcterms:created xsi:type="dcterms:W3CDTF">2023-11-09T16:24:20Z</dcterms:created>
  <dcterms:modified xsi:type="dcterms:W3CDTF">2024-09-01T19:19:17Z</dcterms:modified>
</cp:coreProperties>
</file>

<file path=docProps/thumbnail.jpeg>
</file>